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  <p:sldId id="26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BDD7-11DE-4971-86B6-E1CA69D9787A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AAD3-93F6-4417-A8B5-0C70EFD969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83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E2C093-9509-4C69-BDA8-D00B5B0D5991}" type="datetimeFigureOut">
              <a:rPr lang="th-TH" smtClean="0"/>
              <a:t>15/07/64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0A73E1-EBBD-41CC-9526-4FAB6076C9D3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031428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</a:rPr>
              <a:t>กาพย์เห่ชมเครื่องคาวหวาน</a:t>
            </a:r>
            <a:endParaRPr lang="th-TH" sz="8000" b="1" dirty="0">
              <a:solidFill>
                <a:srgbClr val="00206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023">
            <a:off x="6025969" y="4173748"/>
            <a:ext cx="1944216" cy="1878680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2592288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</a:rPr>
              <a:t>วิชาภาษาไทย  ท๒๑๑๐๒  ชั้นมัธยมศึกษาปีที่ ๑ </a:t>
            </a:r>
          </a:p>
          <a:p>
            <a:r>
              <a:rPr lang="th-TH" sz="3200" b="1" dirty="0" smtClean="0">
                <a:solidFill>
                  <a:srgbClr val="002060"/>
                </a:solidFill>
              </a:rPr>
              <a:t>โรงเรียนตกพรมวิทยา</a:t>
            </a:r>
            <a:r>
              <a:rPr lang="th-TH" sz="3200" b="1" dirty="0" err="1" smtClean="0">
                <a:solidFill>
                  <a:srgbClr val="002060"/>
                </a:solidFill>
              </a:rPr>
              <a:t>คาร</a:t>
            </a:r>
            <a:endParaRPr lang="th-TH" sz="3200" b="1" dirty="0" smtClean="0">
              <a:solidFill>
                <a:srgbClr val="002060"/>
              </a:solidFill>
            </a:endParaRPr>
          </a:p>
          <a:p>
            <a:r>
              <a:rPr lang="th-TH" sz="3200" b="1" dirty="0" smtClean="0">
                <a:solidFill>
                  <a:srgbClr val="002060"/>
                </a:solidFill>
              </a:rPr>
              <a:t>จัดทำโดย</a:t>
            </a:r>
          </a:p>
          <a:p>
            <a:r>
              <a:rPr lang="th-TH" sz="3200" b="1" dirty="0" smtClean="0">
                <a:solidFill>
                  <a:srgbClr val="002060"/>
                </a:solidFill>
              </a:rPr>
              <a:t>นางตรึงใจ  สุขโข</a:t>
            </a:r>
          </a:p>
          <a:p>
            <a:r>
              <a:rPr lang="th-TH" sz="3200" b="1" dirty="0" smtClean="0">
                <a:solidFill>
                  <a:srgbClr val="002060"/>
                </a:solidFill>
              </a:rPr>
              <a:t>ตำแหน่ง ครู </a:t>
            </a:r>
            <a:r>
              <a:rPr lang="th-TH" sz="3200" b="1" dirty="0" err="1" smtClean="0">
                <a:solidFill>
                  <a:srgbClr val="002060"/>
                </a:solidFill>
              </a:rPr>
              <a:t>คศ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r>
              <a:rPr lang="th-TH" sz="3200" b="1" dirty="0" smtClean="0">
                <a:solidFill>
                  <a:srgbClr val="002060"/>
                </a:solidFill>
              </a:rPr>
              <a:t>๒</a:t>
            </a:r>
            <a:endParaRPr lang="th-TH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4687"/>
            <a:ext cx="2328067" cy="1744313"/>
          </a:xfr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/>
          <a:lstStyle/>
          <a:p>
            <a:r>
              <a:rPr lang="th-TH" b="1" dirty="0" smtClean="0"/>
              <a:t>ภาพอาหารคาวจากเรื่องกาพย์เห่ชมเครื่องคาวหวาน</a:t>
            </a:r>
            <a:endParaRPr lang="th-TH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27288"/>
            <a:ext cx="2298024" cy="172351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1744"/>
            <a:ext cx="2531005" cy="1634607"/>
          </a:xfrm>
          <a:prstGeom prst="rect">
            <a:avLst/>
          </a:prstGeom>
        </p:spPr>
      </p:pic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539552" y="1434582"/>
            <a:ext cx="8229600" cy="501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</a:endParaRPr>
          </a:p>
          <a:p>
            <a:pPr algn="l"/>
            <a:r>
              <a:rPr lang="th-TH" sz="6000" b="1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r>
              <a:rPr lang="th-TH" sz="6000" b="1" dirty="0">
                <a:solidFill>
                  <a:schemeClr val="tx1"/>
                </a:solidFill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</a:rPr>
              <a:t>     แกงมัสมั่น                                              ยำใหญ่                                   ตับเหล็กลวก</a:t>
            </a:r>
          </a:p>
          <a:p>
            <a:endParaRPr lang="th-TH" sz="6000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b="1" dirty="0" smtClean="0">
              <a:solidFill>
                <a:schemeClr val="tx1"/>
              </a:solidFill>
            </a:endParaRPr>
          </a:p>
          <a:p>
            <a:pPr algn="l"/>
            <a:r>
              <a:rPr lang="th-TH" sz="6200" b="1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r>
              <a:rPr lang="th-TH" sz="6200" b="1" dirty="0">
                <a:solidFill>
                  <a:schemeClr val="tx1"/>
                </a:solidFill>
              </a:rPr>
              <a:t> </a:t>
            </a:r>
            <a:r>
              <a:rPr lang="th-TH" sz="6200" b="1" dirty="0" smtClean="0">
                <a:solidFill>
                  <a:schemeClr val="tx1"/>
                </a:solidFill>
              </a:rPr>
              <a:t>       หมูแนม                                               ก้อยกุ้ง                                           เทโพ</a:t>
            </a:r>
            <a:endParaRPr lang="th-TH" sz="6200" b="1" dirty="0">
              <a:solidFill>
                <a:schemeClr val="tx1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2885"/>
            <a:ext cx="2228726" cy="16516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17" y="3943959"/>
            <a:ext cx="2204991" cy="167184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43958"/>
            <a:ext cx="2305633" cy="17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7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       </a:t>
            </a:r>
            <a:r>
              <a:rPr lang="th-TH" b="1" dirty="0" smtClean="0"/>
              <a:t>แกงขม		      แกงอ่อม                            ข้าวหุงเครื่องเทศ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     </a:t>
            </a:r>
            <a:r>
              <a:rPr lang="th-TH" b="1" dirty="0" smtClean="0"/>
              <a:t>แกงคั่วส้มหมูป่า		        พล่าเนื้อ			ล่าเตียง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ภาพอาหารคาวจากเรื่อง</a:t>
            </a:r>
            <a:r>
              <a:rPr lang="th-TH" b="1" dirty="0" smtClean="0"/>
              <a:t>กาพย์เห่</a:t>
            </a:r>
            <a:r>
              <a:rPr lang="th-TH" b="1" dirty="0"/>
              <a:t>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" y="1700808"/>
            <a:ext cx="2304256" cy="172819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347038" cy="175852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31143"/>
            <a:ext cx="2663635" cy="172819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05064"/>
            <a:ext cx="2160240" cy="18002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96300"/>
            <a:ext cx="2460681" cy="173349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78" y="4071627"/>
            <a:ext cx="2224210" cy="16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                  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          </a:t>
            </a:r>
          </a:p>
          <a:p>
            <a:pPr marL="0" indent="0">
              <a:buNone/>
            </a:pPr>
            <a:r>
              <a:rPr lang="th-TH" sz="2600" b="1" dirty="0"/>
              <a:t> </a:t>
            </a:r>
            <a:r>
              <a:rPr lang="th-TH" sz="2600" b="1" dirty="0" smtClean="0"/>
              <a:t>                       หรุ่ม			      รังนก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600" b="1" dirty="0" smtClean="0"/>
              <a:t>               ไตปลา                               แสร้งว่า		         ผักหวาน</a:t>
            </a:r>
            <a:endParaRPr lang="th-TH" sz="2600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ภาพอาหารคาวจากเรื่องกาพย์เห่ชมเครื่องคาวหวาน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7"/>
            <a:ext cx="2376264" cy="167611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700807"/>
            <a:ext cx="2664296" cy="184512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933056"/>
            <a:ext cx="2520280" cy="170777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44" y="3933056"/>
            <a:ext cx="2273629" cy="171543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2376264" cy="17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/>
              <a:t>โคลง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ผลชิดแช่อิ่มโอ้	เอมใจ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</a:rPr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หอมชื่นกลืนหวานใน		อกชู้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</a:rPr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รื่นรื่นรสรมย์ใด		ฤาดุจ  นี้แม่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</a:rPr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หวานเลิศเหลือรู้รู้		แต่เนื้อนงพาล ฯ</a:t>
            </a:r>
          </a:p>
          <a:p>
            <a:pPr marL="0" indent="0">
              <a:buNone/>
            </a:pPr>
            <a:r>
              <a:rPr lang="th-TH" sz="2800" b="1" dirty="0" smtClean="0"/>
              <a:t>กาพย์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ผลชิดแช่อิ่มอบ	หอมตลบล้ำเหลือหวาน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</a:rPr>
              <a:t>	</a:t>
            </a:r>
            <a:r>
              <a:rPr lang="th-TH" sz="2800" b="1" dirty="0" smtClean="0">
                <a:solidFill>
                  <a:srgbClr val="0070C0"/>
                </a:solidFill>
              </a:rPr>
              <a:t>รสไหนไม่เปรียบปาน		หวานเหลือแล้วแก้วกลอย</a:t>
            </a:r>
            <a:r>
              <a:rPr lang="th-TH" b="1" dirty="0" smtClean="0">
                <a:solidFill>
                  <a:srgbClr val="0070C0"/>
                </a:solidFill>
              </a:rPr>
              <a:t>ใจ</a:t>
            </a:r>
          </a:p>
          <a:p>
            <a:pPr marL="0" indent="0">
              <a:buNone/>
            </a:pPr>
            <a:r>
              <a:rPr lang="th-TH" b="1" i="1" dirty="0" smtClean="0"/>
              <a:t>ผลชิดแช่อิ่มถึง</a:t>
            </a:r>
            <a:r>
              <a:rPr lang="th-TH" b="1" i="1" dirty="0"/>
              <a:t>จะหวานขนาดไหน ก็ไม่หวานสู้น้องนางที่เป็นดั่งแก้วตาดวงใจของพี่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ตัวอย่างกาพย์เห่ชมผลไม้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1768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  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ผลชิด		        ลูกตาล		</a:t>
            </a:r>
            <a:r>
              <a:rPr lang="th-TH" b="1" dirty="0"/>
              <a:t> </a:t>
            </a:r>
            <a:r>
              <a:rPr lang="th-TH" b="1" dirty="0" smtClean="0"/>
              <a:t>        ลูกจาก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b="1" dirty="0" smtClean="0"/>
              <a:t>          มะปราง		       มะม่วง				ลิ้นจี่</a:t>
            </a:r>
            <a:endParaRPr lang="th-TH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ภาพผลไม้จาก</a:t>
            </a:r>
            <a:r>
              <a:rPr lang="th-TH" b="1" dirty="0"/>
              <a:t>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1728192" cy="18002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682991"/>
            <a:ext cx="1969517" cy="181801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14850"/>
            <a:ext cx="2376264" cy="178615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2160240" cy="144016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090"/>
            <a:ext cx="2041526" cy="15311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89189"/>
            <a:ext cx="2443148" cy="15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4253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                   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                 ลูกพลับ			                 น้อยหน่า</a:t>
            </a:r>
            <a:r>
              <a:rPr lang="th-TH" dirty="0" smtClean="0"/>
              <a:t>			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				      </a:t>
            </a:r>
          </a:p>
          <a:p>
            <a:pPr marL="0" indent="0">
              <a:buNone/>
            </a:pPr>
            <a:r>
              <a:rPr lang="th-TH" i="1" dirty="0"/>
              <a:t> </a:t>
            </a:r>
            <a:r>
              <a:rPr lang="th-TH" i="1" dirty="0" smtClean="0"/>
              <a:t>                            </a:t>
            </a:r>
            <a:r>
              <a:rPr lang="th-TH" b="1" dirty="0" smtClean="0"/>
              <a:t>ผลเกด                                                                 ทับทิม	</a:t>
            </a:r>
            <a:r>
              <a:rPr lang="th-TH" i="1" dirty="0" smtClean="0"/>
              <a:t>	</a:t>
            </a:r>
            <a:endParaRPr lang="th-TH" i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ภาพผลไม้จากเรื่องกาพย์เห่ชมเครื่องคาวหวาน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2" y="1489563"/>
            <a:ext cx="3456384" cy="172819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16583"/>
            <a:ext cx="2857500" cy="176840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0" y="3717032"/>
            <a:ext cx="2857500" cy="19145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07315"/>
            <a:ext cx="2448272" cy="18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896544"/>
          </a:xfrm>
        </p:spPr>
        <p:txBody>
          <a:bodyPr>
            <a:normAutofit fontScale="92500" lnSpcReduction="10000"/>
          </a:bodyPr>
          <a:lstStyle/>
          <a:p>
            <a:endParaRPr lang="th-TH" dirty="0" smtClean="0"/>
          </a:p>
          <a:p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  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b="1" dirty="0" smtClean="0"/>
              <a:t>                    ทุเรียน					 ลางสาด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 </a:t>
            </a:r>
          </a:p>
          <a:p>
            <a:pPr marL="0" indent="0">
              <a:buNone/>
            </a:pPr>
            <a:r>
              <a:rPr lang="th-TH" b="1" dirty="0" smtClean="0"/>
              <a:t>                      เงาะ					สละ</a:t>
            </a:r>
            <a:endParaRPr lang="th-TH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ภาพผลไม้จากเรื่องกาพย์เห่ชมเครื่องคาวหวาน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799"/>
            <a:ext cx="2857500" cy="19716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14549"/>
            <a:ext cx="3352758" cy="188592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99271"/>
            <a:ext cx="2520280" cy="168228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71" y="4180351"/>
            <a:ext cx="2520280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โคลง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	</a:t>
            </a:r>
            <a:r>
              <a:rPr lang="th-TH" sz="2800" b="1" dirty="0" smtClean="0">
                <a:solidFill>
                  <a:schemeClr val="tx1"/>
                </a:solidFill>
              </a:rPr>
              <a:t>ข้าวเหนียวสังขยา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b="1" dirty="0" smtClean="0">
                <a:solidFill>
                  <a:srgbClr val="002060"/>
                </a:solidFill>
              </a:rPr>
              <a:t>สังขยาหน้าไข่คุ้น	เคยมี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	</a:t>
            </a:r>
            <a:r>
              <a:rPr lang="th-TH" b="1" dirty="0" smtClean="0">
                <a:solidFill>
                  <a:srgbClr val="002060"/>
                </a:solidFill>
              </a:rPr>
              <a:t>แกมกับข้าวเหนียวสี		โศกย้อม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	</a:t>
            </a:r>
            <a:r>
              <a:rPr lang="th-TH" b="1" dirty="0" smtClean="0">
                <a:solidFill>
                  <a:srgbClr val="002060"/>
                </a:solidFill>
              </a:rPr>
              <a:t>เป็นนัยนำวาที		สมรแม่ มาแม่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	</a:t>
            </a:r>
            <a:r>
              <a:rPr lang="th-TH" b="1" dirty="0" smtClean="0">
                <a:solidFill>
                  <a:srgbClr val="002060"/>
                </a:solidFill>
              </a:rPr>
              <a:t>แถลงว่าโศกเสมอพร้อม		เพียบแอ้อกอร ฯ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กาพย์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b="1" dirty="0" smtClean="0">
                <a:solidFill>
                  <a:srgbClr val="002060"/>
                </a:solidFill>
              </a:rPr>
              <a:t>สังขยาหน้าไข่ตั้ง	ข้าวเหนียวใส่สีโศกแสดง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	</a:t>
            </a:r>
            <a:r>
              <a:rPr lang="th-TH" b="1" dirty="0" smtClean="0">
                <a:solidFill>
                  <a:srgbClr val="002060"/>
                </a:solidFill>
              </a:rPr>
              <a:t>เป็นนัยไม่เคลือบแคลง		แจ้งว่าเจ้าเศร้าโศกเหลือ</a:t>
            </a:r>
          </a:p>
          <a:p>
            <a:pPr marL="0" lvl="0" indent="0">
              <a:buNone/>
            </a:pPr>
            <a:r>
              <a:rPr lang="th-TH" b="1" dirty="0"/>
              <a:t>สังขยาไข่ กับข้าวเหนียวสีโศก น่าจะสีขุ่นๆ ขาวๆ เทาๆ เป็นความหมายที่แน่นอนว่าเจ้าเศร้ามากเหลือเกิน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ตัวอย่างกาพย์เห่ชมเครื่องหวาน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71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83569" y="1700808"/>
            <a:ext cx="7596832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ข้าวเหนียวสังขยา		         ซ่าหริ่ม		    ลำเจียก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        </a:t>
            </a:r>
            <a:r>
              <a:rPr lang="th-TH" b="1" dirty="0" err="1" smtClean="0"/>
              <a:t>มัศ</a:t>
            </a:r>
            <a:r>
              <a:rPr lang="th-TH" b="1" dirty="0" smtClean="0"/>
              <a:t>กอด			</a:t>
            </a:r>
            <a:r>
              <a:rPr lang="th-TH" b="1" dirty="0" err="1" smtClean="0"/>
              <a:t>ลุด</a:t>
            </a:r>
            <a:r>
              <a:rPr lang="th-TH" b="1" dirty="0" smtClean="0"/>
              <a:t>ตี่		     ขนมจีบ</a:t>
            </a:r>
            <a:endParaRPr lang="th-TH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</a:t>
            </a:r>
            <a:r>
              <a:rPr lang="th-TH" b="1" dirty="0" smtClean="0"/>
              <a:t>พอาหารหวานจาก</a:t>
            </a:r>
            <a:r>
              <a:rPr lang="th-TH" b="1" dirty="0"/>
              <a:t>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2208245" cy="1656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53344"/>
            <a:ext cx="1454845" cy="178144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9" y="1492771"/>
            <a:ext cx="2148830" cy="150418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9" y="3573016"/>
            <a:ext cx="2220838" cy="166562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2160240" cy="16561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41065"/>
            <a:ext cx="2306038" cy="17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7" y="1484784"/>
            <a:ext cx="7524824" cy="4824536"/>
          </a:xfrm>
        </p:spPr>
        <p:txBody>
          <a:bodyPr>
            <a:normAutofit lnSpcReduction="10000"/>
          </a:bodyPr>
          <a:lstStyle/>
          <a:p>
            <a:endParaRPr lang="th-TH" dirty="0" smtClean="0"/>
          </a:p>
          <a:p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b="1" dirty="0" smtClean="0"/>
              <a:t>         ขนมเทียน		      ทองหยิบ		       ขนมผิง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b="1" dirty="0" smtClean="0"/>
              <a:t>           รังไร		    ทองหยอด		      ทองม้วน</a:t>
            </a:r>
            <a:endParaRPr lang="th-TH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ภาพอาหารหวานจากเรื่องกาพย์เห่ชมเครื่องคาวหวาน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84784"/>
            <a:ext cx="2389123" cy="15847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9"/>
            <a:ext cx="2598007" cy="158478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1" y="3429000"/>
            <a:ext cx="1850698" cy="194421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24701"/>
            <a:ext cx="1905000" cy="15049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56" y="3619670"/>
            <a:ext cx="2285772" cy="171432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03" y="3619670"/>
            <a:ext cx="2763466" cy="14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ผู้แต่ง 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th-TH" b="1" dirty="0" smtClean="0">
                <a:solidFill>
                  <a:srgbClr val="002060"/>
                </a:solidFill>
              </a:rPr>
              <a:t>พระบาทสมเด็จพระพุทธเลิศหล้านภาลัย  รัชกาลที่ ๒</a:t>
            </a:r>
            <a:endParaRPr lang="th-TH" b="1" dirty="0">
              <a:solidFill>
                <a:srgbClr val="002060"/>
              </a:solidFill>
            </a:endParaRPr>
          </a:p>
        </p:txBody>
      </p:sp>
      <p:pic>
        <p:nvPicPr>
          <p:cNvPr id="4" name="ตัวแทนเนื้อหา 3" descr="K632937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9052"/>
          <a:stretch>
            <a:fillRect/>
          </a:stretch>
        </p:blipFill>
        <p:spPr>
          <a:xfrm>
            <a:off x="467544" y="1556792"/>
            <a:ext cx="2016226" cy="201622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1772816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 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        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พ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ระบาทสมเด็จพระพุทธเลิศหล้านภาลัย ทรงพระราชสมภพ</a:t>
            </a:r>
          </a:p>
          <a:p>
            <a:pPr algn="thaiDist"/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                                  เมื่อวันที่ ๒๔ กุมภาพันธ์ พ</a:t>
            </a:r>
            <a:r>
              <a:rPr lang="en-US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ศ</a:t>
            </a:r>
            <a:r>
              <a:rPr lang="en-US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๒๓๑๐ เป็นพระราชโอรสใน</a:t>
            </a:r>
          </a:p>
          <a:p>
            <a:pPr algn="thaiDist"/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       พระบาทสมเด็จพระพุทธยอดฟ้าจุฬาโลกมหาราชและ</a:t>
            </a:r>
          </a:p>
          <a:p>
            <a:pPr algn="thaiDist"/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      สมเด็จพระอมรินทราบรมราชินี </a:t>
            </a:r>
          </a:p>
          <a:p>
            <a:pPr algn="thaiDist"/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พระอัจฉริยภาพ</a:t>
            </a: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               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พระองค์ทรงมีพระอัจฉริยภาพทางด้านวรรณศิลป์ ผลงานด้านภาษา ศิลปะ และวัฒนธรรมของพระองค์เป็นที่ประจักษ์เด่นชัดแก่สายตาชาวโลก จึงทรงได้รับการเทิดพระเกียรติจากยูเนสโก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(UNESCO)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เนื่องในอภิลักขิตสมัยครบ ๒๐๐ ปีแห่งพระบรมราชสมภพ เมื่อ</a:t>
            </a:r>
          </a:p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พ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ศ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๒๕๑๑ ในฐานะบุคคลสำคัญของโลก และรัฐบาลไทยจึงถือเอาวันคล้ายวันพระราชสมภพวันที่ ๒๔ กุมภาพันธ์ของทุกปีเป็นวันศิลปินแห่งชาติ จนถึงทุกวันนี้</a:t>
            </a:r>
            <a:endParaRPr lang="en-US" sz="24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70000" lnSpcReduction="20000"/>
          </a:bodyPr>
          <a:lstStyle/>
          <a:p>
            <a:endParaRPr lang="th-TH" dirty="0" smtClean="0"/>
          </a:p>
          <a:p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	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sz="3100" b="1" dirty="0" smtClean="0"/>
          </a:p>
          <a:p>
            <a:pPr marL="0" indent="0">
              <a:buNone/>
            </a:pPr>
            <a:r>
              <a:rPr lang="th-TH" sz="3100" b="1" dirty="0"/>
              <a:t> </a:t>
            </a:r>
            <a:r>
              <a:rPr lang="th-TH" sz="3100" b="1" dirty="0" smtClean="0"/>
              <a:t>                 จ่ามงกุฎ			                  บัวลอย			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					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	</a:t>
            </a:r>
          </a:p>
          <a:p>
            <a:pPr marL="0" indent="0">
              <a:buNone/>
            </a:pPr>
            <a:r>
              <a:rPr lang="th-TH" sz="3100" b="1" dirty="0"/>
              <a:t> </a:t>
            </a:r>
            <a:r>
              <a:rPr lang="th-TH" sz="3100" b="1" dirty="0" smtClean="0"/>
              <a:t>                 ช่อม่วง				   ฝอยทอง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</a:t>
            </a:r>
            <a:r>
              <a:rPr lang="th-TH" b="1" dirty="0" smtClean="0"/>
              <a:t>พอาหารหวานจาก</a:t>
            </a:r>
            <a:r>
              <a:rPr lang="th-TH" b="1" dirty="0"/>
              <a:t>เรื่องกาพย์เห่ชมเครื่องคาวหวาน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4016"/>
            <a:ext cx="1944216" cy="19442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2426530" cy="161970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22" y="3843531"/>
            <a:ext cx="2628900" cy="17430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0116"/>
            <a:ext cx="2842728" cy="19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412777"/>
            <a:ext cx="7408333" cy="4104456"/>
          </a:xfrm>
        </p:spPr>
        <p:txBody>
          <a:bodyPr>
            <a:normAutofit fontScale="25000" lnSpcReduction="20000"/>
          </a:bodyPr>
          <a:lstStyle/>
          <a:p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	</a:t>
            </a:r>
          </a:p>
          <a:p>
            <a:pPr marL="0" indent="0">
              <a:buNone/>
            </a:pPr>
            <a:r>
              <a:rPr lang="th-TH" sz="4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กาพย์</a:t>
            </a:r>
            <a:r>
              <a:rPr lang="th-TH" sz="1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เห่ชมเครื่องคาวหวานฯ นับเป็นวรรณคดีที่สำคัญอีกเรื่องหนึ่ง แม้มีเนื้อเรื่องที่ไม่ยาวนัก แต่ให้คุณ</a:t>
            </a:r>
            <a:r>
              <a:rPr lang="th-TH" sz="1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ค่าที่</a:t>
            </a:r>
            <a:r>
              <a:rPr lang="th-TH" sz="1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มีประโยชน์หลายประการ คือ</a:t>
            </a:r>
            <a:endParaRPr lang="th-TH" sz="128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    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ให้ความรู้เกี่ยวกับวัฒนธรรมด้านอาหารการกิน</a:t>
            </a: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</a:p>
          <a:p>
            <a:pPr marL="0" indent="0">
              <a:buNone/>
            </a:pP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ไทยสมัยโบราณ สะท้อนให้เห็นความ</a:t>
            </a: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ละเอียดอ่อนพิถีพิถันใน</a:t>
            </a:r>
          </a:p>
          <a:p>
            <a:pPr marL="0" indent="0">
              <a:buNone/>
            </a:pP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ขั้นตอนของการทำอาหาร</a:t>
            </a:r>
            <a:endParaRPr lang="th-TH" sz="1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     </a:t>
            </a: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ให้ความรู้เกี่ยวกับประเพณี ความเชื่อต่างๆ เช่น พิธีโล้ชิงช้า ซึ่งเป็นคติความเชื่อในศาสนาพราหมณ์ </a:t>
            </a:r>
            <a:r>
              <a:rPr lang="th-TH" sz="1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ประกอบพิธี</a:t>
            </a:r>
            <a:r>
              <a:rPr lang="th-TH" sz="1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ในช่วงเดือนยี่</a:t>
            </a:r>
            <a:endParaRPr lang="th-TH" sz="1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   </a:t>
            </a:r>
            <a:r>
              <a:rPr lang="th-TH" sz="3200" dirty="0"/>
              <a:t/>
            </a:r>
            <a:br>
              <a:rPr lang="th-TH" sz="3200" dirty="0"/>
            </a:br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การพิจารณาคุณค่า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510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32500" lnSpcReduction="20000"/>
          </a:bodyPr>
          <a:lstStyle/>
          <a:p>
            <a:pPr marL="301943" lvl="1" indent="0">
              <a:buNone/>
            </a:pPr>
            <a:r>
              <a:rPr lang="th-TH" sz="9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๓. </a:t>
            </a:r>
            <a:r>
              <a:rPr lang="th-TH" sz="9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สะท้อนสภาพบ้านเมืองในสมัยอดีต มีการติดต่อค่า</a:t>
            </a:r>
            <a:r>
              <a:rPr lang="th-TH" sz="9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ขายกับชาวต่างชาติ </a:t>
            </a:r>
            <a:r>
              <a:rPr lang="th-TH" sz="9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จีน อินเดีย จึงมีการ</a:t>
            </a:r>
            <a:r>
              <a:rPr lang="th-TH" sz="9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</a:t>
            </a:r>
            <a:r>
              <a:rPr lang="th-TH" sz="9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r>
              <a:rPr lang="th-TH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ด้านอาหารการกินร่วมไปด้วย เช่น ข้าวหุงปรุงอย่างเทศ รสพิเศษใสลูกเอ็น ซึ่งเป็นวิธีการหุงข้าวแบบแขกเปอร์เซีย ใส่เครื่องเทศชนิดหนึ่งเรียกว่า "ลูก</a:t>
            </a:r>
            <a:r>
              <a:rPr lang="th-TH" sz="9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เฮลท์</a:t>
            </a:r>
            <a:r>
              <a:rPr lang="th-TH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เพี้ยนเสียงมาเป็น "ลูก</a:t>
            </a:r>
            <a:r>
              <a:rPr lang="th-TH" sz="9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เอ็น“</a:t>
            </a:r>
          </a:p>
          <a:p>
            <a:pPr marL="301943" lvl="1" indent="0">
              <a:buNone/>
            </a:pPr>
            <a:endParaRPr lang="th-TH" sz="31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9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</a:t>
            </a: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ให้คุณค่าเชิงวรรณศิลป์ กวีสามารถพรรณนา</a:t>
            </a:r>
            <a:r>
              <a:rPr lang="th-TH" sz="9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</a:t>
            </a:r>
          </a:p>
          <a:p>
            <a:pPr marL="0" indent="0">
              <a:buNone/>
            </a:pP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แต่</a:t>
            </a: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</a:t>
            </a:r>
            <a:r>
              <a:rPr lang="th-TH" sz="9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ได้อย่างเห็นภาพ ใช้ถ้อยคำเปรียบเทียบลึกซึ้ง</a:t>
            </a:r>
            <a:endParaRPr lang="th-TH" sz="9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กิน</a:t>
            </a:r>
            <a:r>
              <a:rPr lang="th-TH" sz="9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ใจ และไพเราะ</a:t>
            </a:r>
            <a:endParaRPr lang="th-TH" sz="9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> 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การพิจารณาคุณค่า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068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1988840"/>
            <a:ext cx="7776864" cy="4497363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แต่งเป็นกาพย์เห่  ประกอบด้วย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โคลงสี่สุภาพ ๑ บท เป็นบทนำหรือบทขึ้นต้น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กาพย์ยานี ๑๑ อีกหลายบท มีเนื้อหาสอดคล้องกับโคลงสี่สุภาพที่เป็นบทนำ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</a:rPr>
              <a:t>ลักษณะคำประพันธ์</a:t>
            </a:r>
            <a:endParaRPr lang="th-TH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/>
              <a:t>ที่มา</a:t>
            </a:r>
          </a:p>
          <a:p>
            <a:pPr marL="0" indent="0">
              <a:buNone/>
            </a:pPr>
            <a:r>
              <a:rPr lang="th-TH" dirty="0"/>
              <a:t>  </a:t>
            </a:r>
            <a:r>
              <a:rPr lang="th-TH" sz="2800" dirty="0" smtClean="0"/>
              <a:t>     </a:t>
            </a:r>
            <a:r>
              <a:rPr lang="th-TH" sz="2800" b="1" dirty="0" smtClean="0">
                <a:solidFill>
                  <a:srgbClr val="0070C0"/>
                </a:solidFill>
              </a:rPr>
              <a:t>กาพย์</a:t>
            </a:r>
            <a:r>
              <a:rPr lang="th-TH" sz="2800" b="1" dirty="0">
                <a:solidFill>
                  <a:srgbClr val="0070C0"/>
                </a:solidFill>
              </a:rPr>
              <a:t>เห่เรือนี้สันนิษฐานว่าทรงพระราชนิพนธ์ เพื่อชมฝีพระหัตถ์ในการแต่งเครื่องเสวย</a:t>
            </a:r>
            <a:r>
              <a:rPr lang="th-TH" sz="2800" b="1" dirty="0" smtClean="0">
                <a:solidFill>
                  <a:srgbClr val="0070C0"/>
                </a:solidFill>
              </a:rPr>
              <a:t>ของสมเด็จ</a:t>
            </a:r>
            <a:r>
              <a:rPr lang="th-TH" sz="2800" b="1" dirty="0">
                <a:solidFill>
                  <a:srgbClr val="0070C0"/>
                </a:solidFill>
              </a:rPr>
              <a:t>พระศรีสุริเยนทราบรม</a:t>
            </a:r>
            <a:r>
              <a:rPr lang="th-TH" sz="2800" b="1" dirty="0" smtClean="0">
                <a:solidFill>
                  <a:srgbClr val="0070C0"/>
                </a:solidFill>
              </a:rPr>
              <a:t>ราชินี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800" b="1" dirty="0" smtClean="0"/>
              <a:t>ความมุ่งหมาย</a:t>
            </a:r>
          </a:p>
          <a:p>
            <a:pPr marL="0" indent="0">
              <a:buNone/>
            </a:pPr>
            <a:r>
              <a:rPr lang="th-TH" dirty="0" smtClean="0"/>
              <a:t>      </a:t>
            </a:r>
            <a:r>
              <a:rPr lang="th-TH" b="1" dirty="0" smtClean="0">
                <a:solidFill>
                  <a:srgbClr val="0070C0"/>
                </a:solidFill>
              </a:rPr>
              <a:t>๑. </a:t>
            </a:r>
            <a:r>
              <a:rPr lang="th-TH" b="1" dirty="0">
                <a:solidFill>
                  <a:srgbClr val="0070C0"/>
                </a:solidFill>
              </a:rPr>
              <a:t>เพื่อเป็นบทเห่เรือพระที่นั่งเวลาเสด็จประพาสส่วนพระองค์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</a:rPr>
              <a:t>     ๒.</a:t>
            </a:r>
            <a:r>
              <a:rPr lang="th-TH" b="1" dirty="0">
                <a:solidFill>
                  <a:srgbClr val="0070C0"/>
                </a:solidFill>
              </a:rPr>
              <a:t>เพื่อชมฝีพระหัตถ์ในการปรุงเครื่องเสวยของสมเด็จพระศรีสุริเยนทราบรมราชินี</a:t>
            </a:r>
          </a:p>
          <a:p>
            <a:pPr marL="0" indent="0">
              <a:buNone/>
            </a:pPr>
            <a:endParaRPr lang="th-TH" sz="2800" b="1" dirty="0">
              <a:solidFill>
                <a:srgbClr val="0070C0"/>
              </a:solidFill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ที่มา และความมุ่งหมาย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39823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1" cy="4497363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</a:rPr>
              <a:t>กาพย์เห่ชมเครื่องคาวหวานมีเนื้อความพรรณนาอาหารคาวหวานและผลไม้แต่ละชนิดดังนี้</a:t>
            </a:r>
            <a:endParaRPr lang="th-TH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sz="2800" b="1" dirty="0" smtClean="0"/>
              <a:t>เห่ชมเครื่องคาว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 smtClean="0">
                <a:solidFill>
                  <a:srgbClr val="FF0000"/>
                </a:solidFill>
              </a:rPr>
              <a:t>มัสมั่น  ยำใหญ่  ตับเหล็กลวก  หมูแนม  ก้อยกุ้ง  แกงเทโพ  น้ำยา  แกงอ่อม  ข้าวหุงเครื่องเทศ  แกงคั่วส้มหมูป่าใส่ระกำ พล่าเนื้อ  ล่าเตียง  หรุ่ม  รังนก  ไตปลา</a:t>
            </a:r>
          </a:p>
          <a:p>
            <a:pPr marL="0" indent="0">
              <a:buNone/>
            </a:pPr>
            <a:r>
              <a:rPr lang="th-TH" sz="2800" b="1" dirty="0"/>
              <a:t>เห่ชม</a:t>
            </a:r>
            <a:r>
              <a:rPr lang="th-TH" sz="2800" b="1" dirty="0" smtClean="0"/>
              <a:t>ผลไม้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 smtClean="0">
                <a:solidFill>
                  <a:srgbClr val="FF0000"/>
                </a:solidFill>
              </a:rPr>
              <a:t>ผลชิด ลูกตาล ลูกจาก มะปราง  มะม่วง  ลิ้นจี่  ลูกพลับ  น้อยหน่า  ผลเกด  ทับทิม  ทุเรียน  ลางสาด  เงาะ  สละ</a:t>
            </a:r>
          </a:p>
          <a:p>
            <a:pPr marL="0" indent="0">
              <a:buNone/>
            </a:pPr>
            <a:r>
              <a:rPr lang="th-TH" sz="2800" b="1" dirty="0" smtClean="0"/>
              <a:t>เห่ชมเครื่องหวาน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 smtClean="0">
                <a:solidFill>
                  <a:srgbClr val="FF0000"/>
                </a:solidFill>
              </a:rPr>
              <a:t>ข้าวเหนียวสังขยา  ซ่าหริ่ม  ลำเจียก  </a:t>
            </a:r>
            <a:r>
              <a:rPr lang="th-TH" b="1" dirty="0" err="1" smtClean="0">
                <a:solidFill>
                  <a:srgbClr val="FF0000"/>
                </a:solidFill>
              </a:rPr>
              <a:t>มัศ</a:t>
            </a:r>
            <a:r>
              <a:rPr lang="th-TH" b="1" dirty="0" smtClean="0">
                <a:solidFill>
                  <a:srgbClr val="FF0000"/>
                </a:solidFill>
              </a:rPr>
              <a:t>กอด  ทองหยิบ  ขนมผิง  รังไร  ทองหยอด  ทองม้วน  จ่ามงกุฎ  บัวลอย  ช่อม่วง  ฝอยทอง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เนื้อเรื่อง</a:t>
            </a:r>
            <a:endParaRPr lang="th-TH" sz="5400" b="1" dirty="0"/>
          </a:p>
        </p:txBody>
      </p:sp>
    </p:spTree>
    <p:extLst>
      <p:ext uri="{BB962C8B-B14F-4D97-AF65-F5344CB8AC3E}">
        <p14:creationId xmlns:p14="http://schemas.microsoft.com/office/powerpoint/2010/main" val="1045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83568" y="1268760"/>
            <a:ext cx="7408333" cy="4464496"/>
          </a:xfrm>
        </p:spPr>
        <p:txBody>
          <a:bodyPr>
            <a:normAutofit fontScale="47500" lnSpcReduction="20000"/>
          </a:bodyPr>
          <a:lstStyle/>
          <a:p>
            <a:endParaRPr lang="th-TH" sz="5100" b="1" dirty="0" smtClean="0"/>
          </a:p>
          <a:p>
            <a:pPr marL="0" indent="0">
              <a:buNone/>
            </a:pPr>
            <a:r>
              <a:rPr lang="th-TH" sz="5100" b="1" dirty="0" smtClean="0"/>
              <a:t>			แกงมัสมั่น</a:t>
            </a:r>
          </a:p>
          <a:p>
            <a:pPr marL="0" indent="0">
              <a:buNone/>
            </a:pPr>
            <a:r>
              <a:rPr lang="th-TH" sz="4400" b="1" dirty="0" smtClean="0"/>
              <a:t>โคลง</a:t>
            </a:r>
          </a:p>
          <a:p>
            <a:pPr marL="0" indent="0">
              <a:buNone/>
            </a:pPr>
            <a:r>
              <a:rPr lang="th-TH" sz="4400" dirty="0"/>
              <a:t>	</a:t>
            </a:r>
            <a:r>
              <a:rPr lang="th-TH" sz="4400" dirty="0" smtClean="0"/>
              <a:t> </a:t>
            </a:r>
            <a:r>
              <a:rPr lang="th-TH" sz="4400" b="1" dirty="0" smtClean="0"/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แกงไก่มัสมั่นเนื้อ	นพคุณ พี่เอย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 	 หอมยี่หร่ารสฉุน </a:t>
            </a:r>
            <a:r>
              <a:rPr lang="en-US" sz="4400" b="1" dirty="0">
                <a:solidFill>
                  <a:srgbClr val="FF0000"/>
                </a:solidFill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	เฉียบร้อน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ชายใดบริโภค</a:t>
            </a:r>
            <a:r>
              <a:rPr lang="th-TH" sz="4400" b="1" dirty="0" err="1" smtClean="0">
                <a:solidFill>
                  <a:srgbClr val="FF0000"/>
                </a:solidFill>
              </a:rPr>
              <a:t>ภุญช์</a:t>
            </a:r>
            <a:r>
              <a:rPr lang="th-TH" sz="4400" b="1" dirty="0" smtClean="0">
                <a:solidFill>
                  <a:srgbClr val="FF0000"/>
                </a:solidFill>
              </a:rPr>
              <a:t>  		พิศวาส  หวังนา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แรงอยากยอหัตถ์ข้อน		อกให้หวนแสวง ฯ</a:t>
            </a:r>
          </a:p>
          <a:p>
            <a:pPr marL="0" indent="0">
              <a:buNone/>
            </a:pPr>
            <a:r>
              <a:rPr lang="th-TH" sz="4400" b="1" dirty="0" smtClean="0"/>
              <a:t>    กาพย์</a:t>
            </a:r>
          </a:p>
          <a:p>
            <a:pPr marL="0" indent="0">
              <a:buNone/>
            </a:pPr>
            <a:r>
              <a:rPr lang="th-TH" sz="4400" b="1" dirty="0"/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มัสมั่นแกงแก้วตา		หอมยี่หร่ารสร้อนแรง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</a:rPr>
              <a:t>ชายใดได้กลืนแกง	 	แรงอยากให้ใฝ่ฝันหา</a:t>
            </a:r>
          </a:p>
          <a:p>
            <a:r>
              <a:rPr lang="th-TH" sz="4400" b="1" dirty="0"/>
              <a:t>แกงมัสมั่นไก่ของน้องที่รักของพี่ มีกลิ่นหอมฉุนของยี่หร่า คงมีรสร้อนแรงมากชายใดได้รับประทานเข้าไป</a:t>
            </a:r>
            <a:r>
              <a:rPr lang="th-TH" sz="4400" b="1" dirty="0" smtClean="0"/>
              <a:t>แล้วจะ</a:t>
            </a:r>
            <a:r>
              <a:rPr lang="th-TH" sz="4400" b="1" dirty="0"/>
              <a:t>ทำให้เกิดความรักใคร่และความหวังในตัวน้องจนถึงกับเอามือทุบอกตัวเอง และอยากกลับไปรับประทาน</a:t>
            </a:r>
            <a:r>
              <a:rPr lang="th-TH" sz="4400" b="1" dirty="0" smtClean="0"/>
              <a:t>อีก</a:t>
            </a:r>
            <a:r>
              <a:rPr lang="th-TH" sz="4400" b="1" dirty="0"/>
              <a:t> </a:t>
            </a:r>
            <a:endParaRPr lang="th-TH" sz="4400" dirty="0"/>
          </a:p>
          <a:p>
            <a:pPr marL="0" indent="0">
              <a:buNone/>
            </a:pP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th-TH" b="1" dirty="0" smtClean="0"/>
              <a:t>ตัวอย่างกาพย์เห่ชมเครื่องคาว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0912"/>
            <a:ext cx="2376264" cy="17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	            </a:t>
            </a:r>
            <a:r>
              <a:rPr lang="th-TH" sz="3200" b="1" dirty="0" smtClean="0">
                <a:solidFill>
                  <a:srgbClr val="0070C0"/>
                </a:solidFill>
              </a:rPr>
              <a:t>ยำใหญ่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	ยำ</a:t>
            </a:r>
            <a:r>
              <a:rPr lang="th-TH" sz="3200" b="1" dirty="0"/>
              <a:t>ใหญ่ใส่สารพัด       วางจานจัดหลายเหลือตรา</a:t>
            </a:r>
            <a:endParaRPr lang="th-TH" sz="3200" dirty="0"/>
          </a:p>
          <a:p>
            <a:pPr marL="0" indent="0">
              <a:buNone/>
            </a:pPr>
            <a:r>
              <a:rPr lang="th-TH" sz="3200" b="1" dirty="0" smtClean="0"/>
              <a:t>	รส</a:t>
            </a:r>
            <a:r>
              <a:rPr lang="th-TH" sz="3200" b="1" dirty="0"/>
              <a:t>ดีด้วยน้ำปลา                   </a:t>
            </a:r>
            <a:r>
              <a:rPr lang="th-TH" sz="3200" b="1" dirty="0" smtClean="0"/>
              <a:t>ญี่ปุ่น</a:t>
            </a:r>
            <a:r>
              <a:rPr lang="th-TH" sz="3200" b="1" dirty="0"/>
              <a:t>ล้ำย้ำยวนใจ</a:t>
            </a:r>
            <a:endParaRPr lang="th-TH" sz="3200" dirty="0"/>
          </a:p>
          <a:p>
            <a:pPr marL="0" indent="0">
              <a:buNone/>
            </a:pPr>
            <a:r>
              <a:rPr lang="th-TH" b="1" dirty="0" smtClean="0"/>
              <a:t>       	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            ยำ</a:t>
            </a:r>
            <a:r>
              <a:rPr lang="th-TH" b="1" dirty="0">
                <a:solidFill>
                  <a:srgbClr val="FF0000"/>
                </a:solidFill>
              </a:rPr>
              <a:t>ใหญ่ที่มีเครื่องครบครับ จัดวางอยู่ในจานอย่างสุดจะพรรณนาปรุงรสด้วยน้ำปลาญี่ปุ่นทำ</a:t>
            </a:r>
            <a:r>
              <a:rPr lang="th-TH" b="1" dirty="0" smtClean="0">
                <a:solidFill>
                  <a:srgbClr val="FF0000"/>
                </a:solidFill>
              </a:rPr>
              <a:t>ให้น่า</a:t>
            </a:r>
            <a:r>
              <a:rPr lang="th-TH" b="1" dirty="0">
                <a:solidFill>
                  <a:srgbClr val="FF0000"/>
                </a:solidFill>
              </a:rPr>
              <a:t>ลิ้มลองอย่างยิ่ง</a:t>
            </a:r>
            <a:endParaRPr lang="th-TH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ตัวอย่างกาพย์เห่ชมเครื่องคาว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41" y="3933056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ตัวอย่างกาพย์เห่ชมเครื่องคาว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600" y="1628800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   </a:t>
            </a:r>
            <a:r>
              <a:rPr lang="th-TH" b="1" dirty="0" smtClean="0"/>
              <a:t>			</a:t>
            </a:r>
            <a:r>
              <a:rPr lang="th-TH" sz="3600" b="1" dirty="0" smtClean="0">
                <a:solidFill>
                  <a:srgbClr val="FF0000"/>
                </a:solidFill>
              </a:rPr>
              <a:t> </a:t>
            </a:r>
            <a:r>
              <a:rPr lang="th-TH" sz="3600" b="1" dirty="0"/>
              <a:t>ตับเหล็ก</a:t>
            </a:r>
            <a:endParaRPr lang="th-TH" sz="3600" dirty="0"/>
          </a:p>
          <a:p>
            <a:r>
              <a:rPr lang="th-TH" b="1" dirty="0"/>
              <a:t>	</a:t>
            </a:r>
            <a:r>
              <a:rPr lang="th-TH" b="1" dirty="0" smtClean="0"/>
              <a:t>       </a:t>
            </a:r>
            <a:r>
              <a:rPr lang="th-TH" sz="3600" b="1" dirty="0" smtClean="0">
                <a:solidFill>
                  <a:srgbClr val="FF0000"/>
                </a:solidFill>
              </a:rPr>
              <a:t>ตับ</a:t>
            </a:r>
            <a:r>
              <a:rPr lang="th-TH" sz="3600" b="1" dirty="0">
                <a:solidFill>
                  <a:srgbClr val="FF0000"/>
                </a:solidFill>
              </a:rPr>
              <a:t>เหล็กลวกหล่อนต้ม    </a:t>
            </a:r>
            <a:r>
              <a:rPr lang="th-TH" sz="3600" b="1" dirty="0" smtClean="0">
                <a:solidFill>
                  <a:srgbClr val="FF0000"/>
                </a:solidFill>
              </a:rPr>
              <a:t>เจือ</a:t>
            </a:r>
            <a:r>
              <a:rPr lang="th-TH" sz="3600" b="1" dirty="0">
                <a:solidFill>
                  <a:srgbClr val="FF0000"/>
                </a:solidFill>
              </a:rPr>
              <a:t>น้ำส้มโรยพริกไทย</a:t>
            </a:r>
            <a:endParaRPr lang="th-TH" sz="3600" dirty="0">
              <a:solidFill>
                <a:srgbClr val="FF0000"/>
              </a:solidFill>
            </a:endParaRPr>
          </a:p>
          <a:p>
            <a:r>
              <a:rPr lang="th-TH" sz="3600" b="1" dirty="0" smtClean="0">
                <a:solidFill>
                  <a:srgbClr val="FF0000"/>
                </a:solidFill>
              </a:rPr>
              <a:t>	โอชา</a:t>
            </a:r>
            <a:r>
              <a:rPr lang="th-TH" sz="3600" b="1" dirty="0">
                <a:solidFill>
                  <a:srgbClr val="FF0000"/>
                </a:solidFill>
              </a:rPr>
              <a:t>จะหาไหน            </a:t>
            </a:r>
            <a:r>
              <a:rPr lang="th-TH" sz="3600" b="1" dirty="0" smtClean="0">
                <a:solidFill>
                  <a:srgbClr val="FF0000"/>
                </a:solidFill>
              </a:rPr>
              <a:t>      ไม่</a:t>
            </a:r>
            <a:r>
              <a:rPr lang="th-TH" sz="3600" b="1" dirty="0">
                <a:solidFill>
                  <a:srgbClr val="FF0000"/>
                </a:solidFill>
              </a:rPr>
              <a:t>มีเทียบเปรียบมือ</a:t>
            </a:r>
            <a:r>
              <a:rPr lang="th-TH" sz="3600" b="1" dirty="0" smtClean="0">
                <a:solidFill>
                  <a:srgbClr val="FF0000"/>
                </a:solidFill>
              </a:rPr>
              <a:t>นาง</a:t>
            </a:r>
            <a:endParaRPr lang="th-TH" sz="3200" b="1" dirty="0" smtClean="0">
              <a:solidFill>
                <a:srgbClr val="0070C0"/>
              </a:solidFill>
            </a:endParaRPr>
          </a:p>
          <a:p>
            <a:r>
              <a:rPr lang="th-TH" b="1" dirty="0">
                <a:solidFill>
                  <a:srgbClr val="0070C0"/>
                </a:solidFill>
              </a:rPr>
              <a:t>	</a:t>
            </a:r>
            <a:r>
              <a:rPr lang="th-TH" b="1" dirty="0" smtClean="0">
                <a:solidFill>
                  <a:srgbClr val="0070C0"/>
                </a:solidFill>
              </a:rPr>
              <a:t>น้อง</a:t>
            </a:r>
            <a:r>
              <a:rPr lang="th-TH" b="1" dirty="0">
                <a:solidFill>
                  <a:srgbClr val="0070C0"/>
                </a:solidFill>
              </a:rPr>
              <a:t>นำตับเหล็กมาลวกแล้วใส่น้ำส้มพร้อมกับโรยพริกไทยลงไป ทำให้มีรสอร่อยมาก ไม่มีที่</a:t>
            </a:r>
            <a:r>
              <a:rPr lang="th-TH" b="1" dirty="0" smtClean="0">
                <a:solidFill>
                  <a:srgbClr val="0070C0"/>
                </a:solidFill>
              </a:rPr>
              <a:t>ไหนนำมา</a:t>
            </a:r>
            <a:r>
              <a:rPr lang="th-TH" b="1" dirty="0">
                <a:solidFill>
                  <a:srgbClr val="0070C0"/>
                </a:solidFill>
              </a:rPr>
              <a:t>เปรียบกับฝีมือของน้อง</a:t>
            </a:r>
            <a:r>
              <a:rPr lang="th-TH" b="1" dirty="0" smtClean="0">
                <a:solidFill>
                  <a:srgbClr val="0070C0"/>
                </a:solidFill>
              </a:rPr>
              <a:t>ได้</a:t>
            </a:r>
          </a:p>
          <a:p>
            <a:endParaRPr lang="th-TH" b="1" dirty="0">
              <a:solidFill>
                <a:srgbClr val="0070C0"/>
              </a:solidFill>
            </a:endParaRPr>
          </a:p>
          <a:p>
            <a:endParaRPr lang="th-TH" b="1" dirty="0" smtClean="0"/>
          </a:p>
          <a:p>
            <a:endParaRPr lang="th-TH" b="1" dirty="0"/>
          </a:p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67" y="4293096"/>
            <a:ext cx="2392288" cy="15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		</a:t>
            </a: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หมูแนม</a:t>
            </a:r>
          </a:p>
          <a:p>
            <a:pPr marL="0" indent="0">
              <a:buNone/>
            </a:pPr>
            <a:r>
              <a:rPr lang="th-TH" sz="3200" b="1" dirty="0" smtClean="0"/>
              <a:t>	หมู</a:t>
            </a:r>
            <a:r>
              <a:rPr lang="th-TH" sz="3200" b="1" dirty="0"/>
              <a:t>แนมแหลมเลิศรส      พร้อมพริกสดใบ</a:t>
            </a:r>
            <a:r>
              <a:rPr lang="th-TH" sz="3200" b="1" dirty="0" smtClean="0"/>
              <a:t>ทองหลาง</a:t>
            </a:r>
            <a:endParaRPr lang="th-TH" sz="3200" dirty="0"/>
          </a:p>
          <a:p>
            <a:pPr marL="0" indent="0">
              <a:buNone/>
            </a:pPr>
            <a:r>
              <a:rPr lang="th-TH" sz="3200" b="1" dirty="0"/>
              <a:t> </a:t>
            </a:r>
            <a:r>
              <a:rPr lang="th-TH" sz="3200" b="1" dirty="0" smtClean="0"/>
              <a:t>  พิศ</a:t>
            </a:r>
            <a:r>
              <a:rPr lang="th-TH" sz="3200" b="1" dirty="0"/>
              <a:t>ห่อเห็นรางชาง                </a:t>
            </a:r>
            <a:r>
              <a:rPr lang="th-TH" sz="3200" b="1" dirty="0" smtClean="0"/>
              <a:t>ห่าง</a:t>
            </a:r>
            <a:r>
              <a:rPr lang="th-TH" sz="3200" b="1" dirty="0"/>
              <a:t>ห่อหวนป่วนใจโหย</a:t>
            </a:r>
            <a:endParaRPr lang="th-TH" sz="3200" dirty="0"/>
          </a:p>
          <a:p>
            <a:endParaRPr lang="th-TH" sz="800" b="1" dirty="0" smtClean="0"/>
          </a:p>
          <a:p>
            <a:pPr marL="627063" lvl="2" indent="0">
              <a:buNone/>
            </a:pPr>
            <a:r>
              <a:rPr lang="th-TH" sz="2800" b="1" dirty="0" smtClean="0"/>
              <a:t>หมู</a:t>
            </a:r>
            <a:r>
              <a:rPr lang="th-TH" sz="2800" b="1" dirty="0"/>
              <a:t>แนมมีรสดีเยี่ยม พร้อมมีพริกสดกับใบทองหลางเคียง พี่มองดูห่อ</a:t>
            </a:r>
            <a:r>
              <a:rPr lang="th-TH" sz="2800" b="1" dirty="0" smtClean="0"/>
              <a:t>หมูแล้ว เห็น</a:t>
            </a:r>
            <a:r>
              <a:rPr lang="th-TH" sz="2800" b="1" dirty="0"/>
              <a:t>สวยงาม แต่ครั้น</a:t>
            </a:r>
            <a:r>
              <a:rPr lang="th-TH" sz="2800" b="1" dirty="0" smtClean="0"/>
              <a:t>พอพี่</a:t>
            </a:r>
            <a:r>
              <a:rPr lang="th-TH" sz="2800" b="1" dirty="0"/>
              <a:t>ห่างห่อหมูแนม ทำให้หัวใจพี่ปั่นป่วนคิดถึงแต่น้องอยู่ตลอดเวลา</a:t>
            </a:r>
            <a:endParaRPr lang="th-TH" sz="2800" dirty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th-TH" b="1" dirty="0"/>
              <a:t>ตัวอย่างกาพย์เห่ชมเครื่องคาว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37112"/>
            <a:ext cx="2308695" cy="17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</TotalTime>
  <Words>294</Words>
  <Application>Microsoft Office PowerPoint</Application>
  <PresentationFormat>นำเสนอทางหน้าจอ (4:3)</PresentationFormat>
  <Paragraphs>232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รูปคลื่น</vt:lpstr>
      <vt:lpstr>กาพย์เห่ชมเครื่องคาวหวาน</vt:lpstr>
      <vt:lpstr>ผู้แต่ง : พระบาทสมเด็จพระพุทธเลิศหล้านภาลัย  รัชกาลที่ ๒</vt:lpstr>
      <vt:lpstr>ลักษณะคำประพันธ์</vt:lpstr>
      <vt:lpstr>ที่มา และความมุ่งหมาย</vt:lpstr>
      <vt:lpstr>เนื้อเรื่อง</vt:lpstr>
      <vt:lpstr>ตัวอย่างกาพย์เห่ชมเครื่องคาว</vt:lpstr>
      <vt:lpstr>ตัวอย่างกาพย์เห่ชมเครื่องคาว</vt:lpstr>
      <vt:lpstr>ตัวอย่างกาพย์เห่ชมเครื่องคาว</vt:lpstr>
      <vt:lpstr>ตัวอย่างกาพย์เห่ชมเครื่องคาว</vt:lpstr>
      <vt:lpstr>ภาพอาหารคาวจากเรื่องกาพย์เห่ชมเครื่องคาวหวาน</vt:lpstr>
      <vt:lpstr>ภาพอาหารคาวจากเรื่องกาพย์เห่ชมเครื่องคาวหวาน</vt:lpstr>
      <vt:lpstr>ภาพอาหารคาวจากเรื่องกาพย์เห่ชมเครื่องคาวหวาน</vt:lpstr>
      <vt:lpstr>ตัวอย่างกาพย์เห่ชมผลไม้</vt:lpstr>
      <vt:lpstr>ภาพผลไม้จากเรื่องกาพย์เห่ชมเครื่องคาวหวาน</vt:lpstr>
      <vt:lpstr>ภาพผลไม้จากเรื่องกาพย์เห่ชมเครื่องคาวหวาน</vt:lpstr>
      <vt:lpstr>ภาพผลไม้จากเรื่องกาพย์เห่ชมเครื่องคาวหวาน</vt:lpstr>
      <vt:lpstr>ตัวอย่างกาพย์เห่ชมเครื่องหวาน</vt:lpstr>
      <vt:lpstr>ภาพอาหารหวานจากเรื่องกาพย์เห่ชมเครื่องคาวหวาน</vt:lpstr>
      <vt:lpstr>ภาพอาหารหวานจากเรื่องกาพย์เห่ชมเครื่องคาวหวาน</vt:lpstr>
      <vt:lpstr>ภาพอาหารหวานจากเรื่องกาพย์เห่ชมเครื่องคาวหวาน</vt:lpstr>
      <vt:lpstr>การพิจารณาคุณค่า</vt:lpstr>
      <vt:lpstr>การพิจารณาคุณค่า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กาพย์เห่ชมเครื่องคาวหวาน</dc:title>
  <dc:creator>hiq</dc:creator>
  <cp:lastModifiedBy>hiq</cp:lastModifiedBy>
  <cp:revision>29</cp:revision>
  <dcterms:created xsi:type="dcterms:W3CDTF">2017-03-12T04:08:19Z</dcterms:created>
  <dcterms:modified xsi:type="dcterms:W3CDTF">2021-07-15T11:07:37Z</dcterms:modified>
</cp:coreProperties>
</file>